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ter" panose="020B0604020202020204" charset="0"/>
      <p:regular r:id="rId12"/>
    </p:embeddedFont>
    <p:embeddedFont>
      <p:font typeface="Petrona Bold" pitchFamily="2" charset="0"/>
      <p:bold r:id="rId13"/>
    </p:embeddedFont>
    <p:embeddedFont>
      <p:font typeface="Petrona Light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0" autoAdjust="0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7794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93777"/>
            <a:ext cx="7556421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Land Type Classification using Sentinel-2/NWPU-RESISC45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527280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 Pipeline with ResNet50 &amp; EfficientNetB0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589" y="658892"/>
            <a:ext cx="12698730" cy="699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Critical Applications of Land Cover Classification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12589" y="1765935"/>
            <a:ext cx="6500813" cy="2360295"/>
          </a:xfrm>
          <a:prstGeom prst="roundRect">
            <a:avLst>
              <a:gd name="adj" fmla="val 362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923806" y="1977152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803" y="2110740"/>
            <a:ext cx="274796" cy="34349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23806" y="2791539"/>
            <a:ext cx="3011567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Agriculture Monitoring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23806" y="3263503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crop health, yields, and seasonal changes across vast agricultural regions for food security planning.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6998" y="1765935"/>
            <a:ext cx="6500813" cy="2360295"/>
          </a:xfrm>
          <a:prstGeom prst="roundRect">
            <a:avLst>
              <a:gd name="adj" fmla="val 362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7628215" y="1977152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212" y="2110740"/>
            <a:ext cx="274796" cy="34349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28215" y="2791539"/>
            <a:ext cx="2799397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Urban Planning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28215" y="3263503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 urban sprawl, infrastructure development, and land use patterns for sustainable city growth.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712589" y="4329827"/>
            <a:ext cx="6500813" cy="2360295"/>
          </a:xfrm>
          <a:prstGeom prst="roundRect">
            <a:avLst>
              <a:gd name="adj" fmla="val 362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0"/>
          <p:cNvSpPr/>
          <p:nvPr/>
        </p:nvSpPr>
        <p:spPr>
          <a:xfrm>
            <a:off x="923806" y="4541044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1803" y="4674632"/>
            <a:ext cx="274796" cy="343495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23806" y="5355431"/>
            <a:ext cx="3747135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Water Resource Management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23806" y="5827395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water bodies, wetlands, and watersheds for conservation and drought monitoring strategies.</a:t>
            </a:r>
            <a:endParaRPr lang="en-US" sz="1600" dirty="0"/>
          </a:p>
        </p:txBody>
      </p:sp>
      <p:sp>
        <p:nvSpPr>
          <p:cNvPr id="18" name="Shape 13"/>
          <p:cNvSpPr/>
          <p:nvPr/>
        </p:nvSpPr>
        <p:spPr>
          <a:xfrm>
            <a:off x="7416998" y="4329827"/>
            <a:ext cx="6500813" cy="2360295"/>
          </a:xfrm>
          <a:prstGeom prst="roundRect">
            <a:avLst>
              <a:gd name="adj" fmla="val 362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4"/>
          <p:cNvSpPr/>
          <p:nvPr/>
        </p:nvSpPr>
        <p:spPr>
          <a:xfrm>
            <a:off x="7628215" y="4541044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6212" y="4674632"/>
            <a:ext cx="274796" cy="343495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28215" y="5355431"/>
            <a:ext cx="2957513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Environmental Studies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28215" y="5827395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Assess deforestation, biodiversity loss, and climate change impacts on natural ecosystems.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712589" y="6919079"/>
            <a:ext cx="13205222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Challenge: Accurately distinguish between 45+ distinct land types from high-resolution satellite imagery using automated deep learning approaches.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6502" y="460772"/>
            <a:ext cx="7430929" cy="576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NWPU-RESISC45 Dataset Overview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86502" y="1455658"/>
            <a:ext cx="276510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Dataset Statistics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586502" y="1968698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31,500 high-resolution images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86502" y="2295406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45 distinct land cover classes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6502" y="2622113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Balanced distribution (~700 images per class)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86502" y="2948821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Standardized resolution: 224×224 pixels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86502" y="3275528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RGB color channels from Sentinel-2 satellite</a:t>
            </a:r>
            <a:endParaRPr lang="en-US" sz="13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250" y="1476613"/>
            <a:ext cx="6524268" cy="652426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586502" y="8377833"/>
            <a:ext cx="13457396" cy="536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Representative classes include Forest, River, Desert, Airport, Urban areas, Industrial zones, Agricultural fields, and Residential neighborhoods - providing comprehensive coverage of global land use patterns.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41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383" y="612338"/>
            <a:ext cx="7585234" cy="1531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US" sz="48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Exploratory Data Analysis Insights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79383" y="2477453"/>
            <a:ext cx="3681293" cy="3186589"/>
          </a:xfrm>
          <a:prstGeom prst="roundRect">
            <a:avLst>
              <a:gd name="adj" fmla="val 2935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32510" y="2730579"/>
            <a:ext cx="3175040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Balanced Class Distribution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032510" y="3629739"/>
            <a:ext cx="3175040" cy="1781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of the 45 classes contains approximately 700 images, ensuring unbiased model training without class imbalance issues.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323" y="2477453"/>
            <a:ext cx="3681293" cy="3186589"/>
          </a:xfrm>
          <a:prstGeom prst="roundRect">
            <a:avLst>
              <a:gd name="adj" fmla="val 2935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36450" y="2730579"/>
            <a:ext cx="3175040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Image Standardization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936450" y="3629739"/>
            <a:ext cx="3175040" cy="1781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images preprocessed to consistent 224×224 pixel resolution with normalized RGB channels for optimal neural network input.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79383" y="5886688"/>
            <a:ext cx="7585234" cy="1735098"/>
          </a:xfrm>
          <a:prstGeom prst="roundRect">
            <a:avLst>
              <a:gd name="adj" fmla="val 5391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32510" y="6139815"/>
            <a:ext cx="3062168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 Analysis Tools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32510" y="6656189"/>
            <a:ext cx="707898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EDA notebook includes color histogram analysis, sample image grids, and class distribution visualizations.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6252"/>
            <a:ext cx="9311045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Performance Comparison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79284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81.9%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313617" y="382464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ResNet50 Baseline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4350663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 foundation performance demonstrating the viability of deep learning approaches for satellite image classification.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79284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96.3%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511522" y="3824645"/>
            <a:ext cx="360723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EfficientNetB0 Improved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5235893" y="435066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Significant accuracy improvement through efficient architecture design and optimized parameter usage.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79284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14.4%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197822" y="382464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Gain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9677995" y="435066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Remarkable improvement achieved through architectural optimization and advanced training strategies.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05742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Optimization techniques: AdamW optimizer, cosine annealing learning rate schedule, early stopping regularization, and data augmentation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15477"/>
            <a:ext cx="9457611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Interactive Streamlit Application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93526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290304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93790" y="546461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Image Upload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793790" y="5990630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easily upload satellite images through an intuitive drag-and-drop interface.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16962" y="493526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5290304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216962" y="546461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Inference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5216962" y="5990630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Pre-trained EfficientNetB0 model (.pth format) processes uploaded images in real-time.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640133" y="493526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40133" y="5290304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640133" y="546461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Land Type Prediction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9640133" y="5990630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returns confident predictions with probability scores for all 45 land cover classes.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8540"/>
            <a:ext cx="8687872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Development Roadmap</a:t>
            </a:r>
            <a:endParaRPr lang="en-US" sz="4900" dirty="0"/>
          </a:p>
        </p:txBody>
      </p:sp>
      <p:sp>
        <p:nvSpPr>
          <p:cNvPr id="3" name="Shape 1"/>
          <p:cNvSpPr/>
          <p:nvPr/>
        </p:nvSpPr>
        <p:spPr>
          <a:xfrm>
            <a:off x="7299960" y="1931789"/>
            <a:ext cx="30480" cy="5599271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410087" y="217170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060049" y="19317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128093" y="1953042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1594485" y="2009656"/>
            <a:ext cx="458664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1: Enhanced Visualization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793790" y="2535674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Grad-CAM heatmaps into Streamlit app for explainable AI and model interpretability insights.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39871" y="3532584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060049" y="32926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128093" y="3313926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900" dirty="0"/>
          </a:p>
        </p:txBody>
      </p:sp>
      <p:sp>
        <p:nvSpPr>
          <p:cNvPr id="12" name="Text 10"/>
          <p:cNvSpPr/>
          <p:nvPr/>
        </p:nvSpPr>
        <p:spPr>
          <a:xfrm>
            <a:off x="8449270" y="3370540"/>
            <a:ext cx="390846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2: Model Ensembling</a:t>
            </a:r>
            <a:endParaRPr lang="en-US" sz="2450" dirty="0"/>
          </a:p>
        </p:txBody>
      </p:sp>
      <p:sp>
        <p:nvSpPr>
          <p:cNvPr id="13" name="Text 11"/>
          <p:cNvSpPr/>
          <p:nvPr/>
        </p:nvSpPr>
        <p:spPr>
          <a:xfrm>
            <a:off x="8449270" y="3896558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 ResNet50 and EfficientNet predictions through weighted voting for improved classification accuracy.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6410087" y="4705588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060049" y="446567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128093" y="4486930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900" dirty="0"/>
          </a:p>
        </p:txBody>
      </p:sp>
      <p:sp>
        <p:nvSpPr>
          <p:cNvPr id="17" name="Text 15"/>
          <p:cNvSpPr/>
          <p:nvPr/>
        </p:nvSpPr>
        <p:spPr>
          <a:xfrm>
            <a:off x="2020133" y="4543544"/>
            <a:ext cx="416099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3: Architecture Scaling</a:t>
            </a:r>
            <a:endParaRPr lang="en-US" sz="2450" dirty="0"/>
          </a:p>
        </p:txBody>
      </p:sp>
      <p:sp>
        <p:nvSpPr>
          <p:cNvPr id="18" name="Text 16"/>
          <p:cNvSpPr/>
          <p:nvPr/>
        </p:nvSpPr>
        <p:spPr>
          <a:xfrm>
            <a:off x="793790" y="5069562"/>
            <a:ext cx="53873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EfficientNetV2 with larger variants (B3, B4) for enhanced feature extraction capabilities.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539871" y="5878592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060049" y="56386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128093" y="5659934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900" dirty="0"/>
          </a:p>
        </p:txBody>
      </p:sp>
      <p:sp>
        <p:nvSpPr>
          <p:cNvPr id="22" name="Text 20"/>
          <p:cNvSpPr/>
          <p:nvPr/>
        </p:nvSpPr>
        <p:spPr>
          <a:xfrm>
            <a:off x="8449270" y="5716548"/>
            <a:ext cx="380178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4: Dataset Extension</a:t>
            </a:r>
            <a:endParaRPr lang="en-US" sz="2450" dirty="0"/>
          </a:p>
        </p:txBody>
      </p:sp>
      <p:sp>
        <p:nvSpPr>
          <p:cNvPr id="23" name="Text 21"/>
          <p:cNvSpPr/>
          <p:nvPr/>
        </p:nvSpPr>
        <p:spPr>
          <a:xfrm>
            <a:off x="8449270" y="6242566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Incorporate EuroSAT and additional Sentinel-2 datasets for broader geographic coverage and robustness.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582" y="660083"/>
            <a:ext cx="5127427" cy="640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Team Structure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82" y="1673900"/>
            <a:ext cx="372904" cy="3729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52582" y="2279809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Tarek Abu Ali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52582" y="2712006"/>
            <a:ext cx="6546056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Lead Researcher &amp; Model Development - Architected deep learning pipeline and conducted experimental design.</a:t>
            </a:r>
            <a:endParaRPr lang="en-US" sz="1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643" y="1673900"/>
            <a:ext cx="372904" cy="3729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31643" y="2279809"/>
            <a:ext cx="2726055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b="1" dirty="0"/>
              <a:t>Samah </a:t>
            </a:r>
            <a:r>
              <a:rPr lang="en-US" sz="2000" b="1" dirty="0" err="1"/>
              <a:t>Elmenady</a:t>
            </a:r>
            <a:endParaRPr lang="en-US" sz="2400" dirty="0">
              <a:effectLst/>
            </a:endParaRPr>
          </a:p>
        </p:txBody>
      </p:sp>
      <p:sp>
        <p:nvSpPr>
          <p:cNvPr id="8" name="Text 4"/>
          <p:cNvSpPr/>
          <p:nvPr/>
        </p:nvSpPr>
        <p:spPr>
          <a:xfrm>
            <a:off x="7431643" y="2712006"/>
            <a:ext cx="6546175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 App Development &amp; Deployment - Built interactive interface and production deployment systems.</a:t>
            </a:r>
            <a:endParaRPr lang="en-US" sz="14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82" y="3681413"/>
            <a:ext cx="372904" cy="37290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52582" y="4287322"/>
            <a:ext cx="2892743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Abdelrhman Al Ghonimi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652582" y="4719518"/>
            <a:ext cx="6546056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Analysis &amp; EDA - Comprehensive exploratory analysis and statistical insights generation.</a:t>
            </a:r>
            <a:endParaRPr lang="en-US" sz="14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643" y="3681413"/>
            <a:ext cx="372904" cy="37290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31643" y="4287322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Zaid Sobhey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7431643" y="4719518"/>
            <a:ext cx="6546175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Documentation &amp; Results Reporting - Technical writing and comprehensive results analysis</a:t>
            </a:r>
            <a:endParaRPr lang="en-US" sz="1450" dirty="0"/>
          </a:p>
        </p:txBody>
      </p:sp>
      <p:sp>
        <p:nvSpPr>
          <p:cNvPr id="15" name="Shape 9"/>
          <p:cNvSpPr/>
          <p:nvPr/>
        </p:nvSpPr>
        <p:spPr>
          <a:xfrm>
            <a:off x="652582" y="5525691"/>
            <a:ext cx="4317444" cy="2043827"/>
          </a:xfrm>
          <a:prstGeom prst="roundRect">
            <a:avLst>
              <a:gd name="adj" fmla="val 5369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0"/>
          <p:cNvSpPr/>
          <p:nvPr/>
        </p:nvSpPr>
        <p:spPr>
          <a:xfrm>
            <a:off x="629722" y="5525691"/>
            <a:ext cx="91440" cy="2043827"/>
          </a:xfrm>
          <a:prstGeom prst="roundRect">
            <a:avLst>
              <a:gd name="adj" fmla="val 85641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1"/>
          <p:cNvSpPr/>
          <p:nvPr/>
        </p:nvSpPr>
        <p:spPr>
          <a:xfrm>
            <a:off x="930473" y="5735003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b="1" dirty="0"/>
              <a:t>Abdallah Adel Shabaan</a:t>
            </a:r>
            <a:endParaRPr lang="en-US" sz="2000" dirty="0">
              <a:effectLst/>
            </a:endParaRPr>
          </a:p>
        </p:txBody>
      </p:sp>
      <p:sp>
        <p:nvSpPr>
          <p:cNvPr id="18" name="Text 12"/>
          <p:cNvSpPr/>
          <p:nvPr/>
        </p:nvSpPr>
        <p:spPr>
          <a:xfrm>
            <a:off x="930473" y="6167199"/>
            <a:ext cx="3830241" cy="1193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 Preprocessing &amp; Augmentations - Implemented data pipeline, normalization strategies, and augmentation techniques for robust model training.</a:t>
            </a:r>
            <a:endParaRPr lang="en-US" sz="1450" dirty="0"/>
          </a:p>
        </p:txBody>
      </p:sp>
      <p:sp>
        <p:nvSpPr>
          <p:cNvPr id="19" name="Shape 13"/>
          <p:cNvSpPr/>
          <p:nvPr/>
        </p:nvSpPr>
        <p:spPr>
          <a:xfrm>
            <a:off x="5156478" y="5525691"/>
            <a:ext cx="4317444" cy="2043827"/>
          </a:xfrm>
          <a:prstGeom prst="roundRect">
            <a:avLst>
              <a:gd name="adj" fmla="val 5369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4"/>
          <p:cNvSpPr/>
          <p:nvPr/>
        </p:nvSpPr>
        <p:spPr>
          <a:xfrm>
            <a:off x="5133618" y="5525691"/>
            <a:ext cx="91440" cy="2043827"/>
          </a:xfrm>
          <a:prstGeom prst="roundRect">
            <a:avLst>
              <a:gd name="adj" fmla="val 85641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5"/>
          <p:cNvSpPr/>
          <p:nvPr/>
        </p:nvSpPr>
        <p:spPr>
          <a:xfrm>
            <a:off x="5434370" y="5735003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Mohamed Elboraay</a:t>
            </a:r>
            <a:endParaRPr lang="en-US" sz="2000" dirty="0"/>
          </a:p>
        </p:txBody>
      </p:sp>
      <p:sp>
        <p:nvSpPr>
          <p:cNvPr id="22" name="Text 16"/>
          <p:cNvSpPr/>
          <p:nvPr/>
        </p:nvSpPr>
        <p:spPr>
          <a:xfrm>
            <a:off x="5434370" y="6167199"/>
            <a:ext cx="3830241" cy="1193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Optimization &amp; Training Pipeline - Designed training architecture, hyperparameter tuning, and optimization strategies for maximum performance.</a:t>
            </a:r>
            <a:endParaRPr lang="en-US" sz="1450" dirty="0"/>
          </a:p>
        </p:txBody>
      </p:sp>
      <p:sp>
        <p:nvSpPr>
          <p:cNvPr id="23" name="Shape 17"/>
          <p:cNvSpPr/>
          <p:nvPr/>
        </p:nvSpPr>
        <p:spPr>
          <a:xfrm>
            <a:off x="9660374" y="5525691"/>
            <a:ext cx="4317444" cy="2043827"/>
          </a:xfrm>
          <a:prstGeom prst="roundRect">
            <a:avLst>
              <a:gd name="adj" fmla="val 5369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18"/>
          <p:cNvSpPr/>
          <p:nvPr/>
        </p:nvSpPr>
        <p:spPr>
          <a:xfrm>
            <a:off x="9637514" y="5525691"/>
            <a:ext cx="91440" cy="2043827"/>
          </a:xfrm>
          <a:prstGeom prst="roundRect">
            <a:avLst>
              <a:gd name="adj" fmla="val 85641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19"/>
          <p:cNvSpPr/>
          <p:nvPr/>
        </p:nvSpPr>
        <p:spPr>
          <a:xfrm>
            <a:off x="9938266" y="5735003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Yousef Ibrahim</a:t>
            </a:r>
            <a:endParaRPr lang="en-US" sz="2000" dirty="0"/>
          </a:p>
        </p:txBody>
      </p:sp>
      <p:sp>
        <p:nvSpPr>
          <p:cNvPr id="26" name="Text 20"/>
          <p:cNvSpPr/>
          <p:nvPr/>
        </p:nvSpPr>
        <p:spPr>
          <a:xfrm>
            <a:off x="9938266" y="6167199"/>
            <a:ext cx="3830241" cy="1193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Evaluation Metrics &amp; Testing - Comprehensive model evaluation, cross-validation implementation, and performance benchmarking protocols.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0538" y="1268254"/>
            <a:ext cx="7280077" cy="711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Impact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10538" y="2289691"/>
            <a:ext cx="3744397" cy="2563416"/>
          </a:xfrm>
          <a:prstGeom prst="roundRect">
            <a:avLst>
              <a:gd name="adj" fmla="val 339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24970" y="2504123"/>
            <a:ext cx="2844879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Achievement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24970" y="2983706"/>
            <a:ext cx="3315533" cy="1654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demonstrated 96.3% accuracy in automated land cover classification, establishing new benchmarks for satellite imagery analysis.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1746" y="2289691"/>
            <a:ext cx="3744516" cy="2563416"/>
          </a:xfrm>
          <a:prstGeom prst="roundRect">
            <a:avLst>
              <a:gd name="adj" fmla="val 339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376178" y="2504123"/>
            <a:ext cx="3203377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Applications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76178" y="2983706"/>
            <a:ext cx="3315653" cy="1654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Production-ready Streamlit application enables immediate deployment for environmental monitoring, urban planning, and agricultural assessment.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0538" y="5059918"/>
            <a:ext cx="7695724" cy="1901428"/>
          </a:xfrm>
          <a:prstGeom prst="roundRect">
            <a:avLst>
              <a:gd name="adj" fmla="val 457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424970" y="5274350"/>
            <a:ext cx="2844879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Vision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24970" y="5753933"/>
            <a:ext cx="7266861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through ensemble methods, explainable AI integration, and multi-dataset training for global-scale land use monitoring.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655</Words>
  <Application>Microsoft Office PowerPoint</Application>
  <PresentationFormat>Custom</PresentationFormat>
  <Paragraphs>92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Petrona Bold</vt:lpstr>
      <vt:lpstr>Petrona Light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jhnujjun ihnijnijio</cp:lastModifiedBy>
  <cp:revision>4</cp:revision>
  <dcterms:created xsi:type="dcterms:W3CDTF">2025-09-25T21:28:28Z</dcterms:created>
  <dcterms:modified xsi:type="dcterms:W3CDTF">2025-09-26T07:35:26Z</dcterms:modified>
</cp:coreProperties>
</file>